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Hello, my name is Emily Vigor and I am the Collections Archivist at the Environmental Design Archives at UC Berkeley. Today I’ll be discussing</a:t>
            </a:r>
          </a:p>
          <a:p>
            <a:pPr indent="-228600" lvl="0" marL="457200">
              <a:spcBef>
                <a:spcPts val="0"/>
              </a:spcBef>
            </a:pPr>
            <a:r>
              <a:rPr lang="en"/>
              <a:t>My research in how to apply primary resources from archival collections to Wikipedia articles as a way to expand and diversify the historical narrative, as well as a way to challenge Wikipedia’s assertion that articles can only be posted online if they cite valid, published, secondary resources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solidFill>
                  <a:schemeClr val="dk1"/>
                </a:solidFill>
              </a:rPr>
              <a:t>I thought that adding these resources as external links would be accepted by Wikipedia editors reviewing my changes without question, but I was more concerned with whether images as stand alone references could also work.</a:t>
            </a:r>
          </a:p>
          <a:p>
            <a:pPr lvl="0">
              <a:spcBef>
                <a:spcPts val="0"/>
              </a:spcBef>
              <a:buClr>
                <a:schemeClr val="dk1"/>
              </a:buClr>
              <a:buSzPct val="100000"/>
              <a:buFont typeface="Arial"/>
              <a:buNone/>
            </a:pPr>
            <a:r>
              <a:t/>
            </a:r>
            <a:endParaRPr>
              <a:solidFill>
                <a:schemeClr val="dk1"/>
              </a:solidFill>
            </a:endParaRPr>
          </a:p>
          <a:p>
            <a:pPr lvl="0">
              <a:spcBef>
                <a:spcPts val="0"/>
              </a:spcBef>
              <a:buNone/>
            </a:pPr>
            <a:r>
              <a:rPr lang="en"/>
              <a:t>Adding an image as a citation meant that the image link would be included in the resource list at the bottom of the article. What differs here is that I can cite the image and use it as a reputable resource to show notability, whereas the external link can be anything related to the person the page is about.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good news is that including these images as citations and external links works! All of my edits were accepted.</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We’ve only recently started tracking our Google Analytics for digital collections online, but we are seeing an increase in the number of people that click through to Calisphere from Wikipedia. This is wonderful news for us as it means we are reaching a broader audience, and it also means that our audience has the chance to view a broader range of resources we have not linked to Wikipedia.</a:t>
            </a:r>
          </a:p>
          <a:p>
            <a:pPr lvl="0">
              <a:spcBef>
                <a:spcPts val="0"/>
              </a:spcBef>
              <a:buNone/>
            </a:pPr>
            <a:r>
              <a:t/>
            </a:r>
            <a:endParaRPr/>
          </a:p>
          <a:p>
            <a:pPr lvl="0">
              <a:spcBef>
                <a:spcPts val="0"/>
              </a:spcBef>
              <a:buNone/>
            </a:pPr>
            <a:r>
              <a:rPr lang="en"/>
              <a:t>The bad news is that I have not had success as of yet having a new page accepted that uses primary resources as the majority of citations listed. Images and finding aids alone are not enough at the moment, and in my case can also result in a conflict of interest in Wikipedia’s eyes as I am promoting an institution I work for and am not considered to be a neutral editor for the new page being created.</a:t>
            </a:r>
          </a:p>
          <a:p>
            <a:pPr lvl="0">
              <a:spcBef>
                <a:spcPts val="0"/>
              </a:spcBef>
              <a:buNone/>
            </a:pPr>
            <a:r>
              <a:t/>
            </a:r>
            <a:endParaRP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My next effort will continue to focus on creating new Wikipedia pages, the majority of which will be comprised of primary resources. I want to keep testing what the limit is for the number of primary resources I can use. Because Wikipedia is a community based program where editors can accept or reject articles, I realize that my results may not be consistent and are dependent on editors.</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The Environmental Design Archives is planning a Wikipedia edit-a-thon that will coincide with Women’s History Month 2018. My coworker and I are  working to create a comprehensive list outlining all of our collections by women including their status on Wikipedia (whether they need or have a page), whether we have a finding aid or digitized items to link, and whether there are new resources that could be added to make these pages stronger. Our plan is to work with edit-a-thon participants, which will include students, other archivists and librarians, and anyone else who is interested, to teach them how to edit while also increasing the types of histories that are available online.</a:t>
            </a:r>
          </a:p>
          <a:p>
            <a:pPr lvl="0">
              <a:spcBef>
                <a:spcPts val="0"/>
              </a:spcBef>
              <a:buNone/>
            </a:pPr>
            <a:r>
              <a:t/>
            </a:r>
            <a:endParaRPr/>
          </a:p>
          <a:p>
            <a:pPr lvl="0">
              <a:spcBef>
                <a:spcPts val="0"/>
              </a:spcBef>
              <a:buNone/>
            </a:pPr>
            <a:r>
              <a:rPr lang="en"/>
              <a:t>As this is a work in progress, we know we will likely continue to hit roadblocks in having new pages accepted for publication. However, as we try to increase the digital presence for a diverse group of people, we remain optimistic that our efforts will continue to expand the types of histories that can be found on Wikipedia, thereby proving the existence of these people in our digital age.</a:t>
            </a:r>
          </a:p>
          <a:p>
            <a:pPr lvl="0">
              <a:spcBef>
                <a:spcPts val="0"/>
              </a:spcBef>
              <a:buNone/>
            </a:pPr>
            <a:r>
              <a:t/>
            </a:r>
            <a:endParaRPr/>
          </a:p>
          <a:p>
            <a:pPr lvl="0">
              <a:spcBef>
                <a:spcPts val="0"/>
              </a:spcBef>
              <a:buNone/>
            </a:pPr>
            <a:r>
              <a:rPr lang="en"/>
              <a:t>By using Wikipedia pages as an additional access point to our own repositories, we have an opportunity to increase the types of histories available online and  potentially expand future scholarship for more reputable secondary resources.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And with that, I’d like to end with a reminder that Wikipedia is far from perfect. I leave you here with an exceptionally incorrect edit, and thank you for your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Despina Stratigakos article, “Unforgetting Women Architects: From the Pritzker to Wikipedia,” she comments on the importance of the internet for preserving the cultural record. One of the main issues in preserving this history in today’s digital age is that you need an online presence to exist, meaning that if your history only exists in the </a:t>
            </a:r>
            <a:r>
              <a:rPr lang="en"/>
              <a:t>repository</a:t>
            </a:r>
            <a:r>
              <a:rPr lang="en"/>
              <a:t> and not online or in a Googleable published format, you are lost in the historical record. So how can we as archivists help make the histories in our repositories Googleable?</a:t>
            </a:r>
          </a:p>
          <a:p>
            <a:pPr lvl="0">
              <a:spcBef>
                <a:spcPts val="0"/>
              </a:spcBef>
              <a:buNone/>
            </a:pPr>
            <a:r>
              <a:t/>
            </a:r>
            <a:endParaRPr/>
          </a:p>
          <a:p>
            <a:pPr lvl="0">
              <a:spcBef>
                <a:spcPts val="0"/>
              </a:spcBef>
              <a:buClr>
                <a:schemeClr val="dk1"/>
              </a:buClr>
              <a:buSzPct val="100000"/>
              <a:buFont typeface="Arial"/>
              <a:buNone/>
            </a:pPr>
            <a:r>
              <a:rPr lang="en">
                <a:solidFill>
                  <a:schemeClr val="dk1"/>
                </a:solidFill>
              </a:rPr>
              <a:t>One answer is Wikipedia. Since Wikipedia articles usually show up at the top of Google search rankings, contributing to this website is a wonderful way to increase online visibility both for our own institutions and for new types of histories.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While Wikipedia may seem like an unorthodox resource for diversifying the historical record, it is often the top listed link for a Google search. Wikipedia is the 7th most visited website in the world, and according to a 2013 study, over 98 percent of undergraduates report using Wikipedia at some point during their research process. </a:t>
            </a:r>
          </a:p>
          <a:p>
            <a:pPr lvl="0">
              <a:spcBef>
                <a:spcPts val="0"/>
              </a:spcBef>
              <a:buNone/>
            </a:pPr>
            <a:r>
              <a:t/>
            </a:r>
            <a:endParaRPr>
              <a:solidFill>
                <a:schemeClr val="dk1"/>
              </a:solidFill>
            </a:endParaRPr>
          </a:p>
          <a:p>
            <a:pPr lvl="0">
              <a:spcBef>
                <a:spcPts val="0"/>
              </a:spcBef>
              <a:buNone/>
            </a:pPr>
            <a:r>
              <a:t/>
            </a:r>
            <a:endParaRPr>
              <a:solidFill>
                <a:schemeClr val="dk1"/>
              </a:solidFill>
            </a:endParaRPr>
          </a:p>
          <a:p>
            <a:pPr lvl="0">
              <a:spcBef>
                <a:spcPts val="0"/>
              </a:spcBef>
              <a:buClr>
                <a:schemeClr val="dk1"/>
              </a:buClr>
              <a:buSzPct val="100000"/>
              <a:buFont typeface="Arial"/>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The idea to use Wikipedia as a way to expand and diversify the historical narrative is not a new one. Wikipedia edit-a-thons have become increasingly more common, with programs through Art+Feminism, Architexx, and the Smithsonian’s “She Blinded Me With Science.” These edit-a-thons are important because they help to increase the histories available online, and they also focus on educating a diverse audience on how to create a Wikipedia article.</a:t>
            </a:r>
          </a:p>
          <a:p>
            <a:pPr lvl="0">
              <a:spcBef>
                <a:spcPts val="0"/>
              </a:spcBef>
              <a:buNone/>
            </a:pPr>
            <a:r>
              <a:t/>
            </a:r>
            <a:endParaRPr>
              <a:solidFill>
                <a:schemeClr val="dk1"/>
              </a:solidFill>
            </a:endParaRPr>
          </a:p>
          <a:p>
            <a:pPr lvl="0">
              <a:spcBef>
                <a:spcPts val="0"/>
              </a:spcBef>
              <a:buClr>
                <a:schemeClr val="dk1"/>
              </a:buClr>
              <a:buSzPct val="1000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However, one of the main issues with Wikipedia continues to be that primary resources cannot be the main type of resource used to create a new page for a person, event or topic. This is problematic when there are no verifiable secondary resources available in published or online format to assist with the creation of a new page.</a:t>
            </a:r>
          </a:p>
          <a:p>
            <a:pPr lvl="0">
              <a:spcBef>
                <a:spcPts val="0"/>
              </a:spcBef>
              <a:buClr>
                <a:schemeClr val="dk1"/>
              </a:buClr>
              <a:buSzPct val="1000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Wikipedia articles require secondary resources to demonstrate notability, and currently primary resources cannot be used exclusively to create a new page. However, the number of primary or secondary resources needed for an article fluctuates between pages and is not clearly defined. </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For framework, some reliable secondary sources include university-level textbooks, books published by respected publishing houses, magazines, journals, and mainstream newspapers. This can be a narrowly defined way of thinking about reputable resources.</a:t>
            </a:r>
          </a:p>
          <a:p>
            <a:pPr lvl="0" rtl="0">
              <a:spcBef>
                <a:spcPts val="0"/>
              </a:spcBef>
              <a:buClr>
                <a:srgbClr val="000000"/>
              </a:buClr>
              <a:buSzPct val="100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After</a:t>
            </a:r>
            <a:r>
              <a:rPr lang="en"/>
              <a:t> participating in several Wikipedia edit-a-thons at UC Berkeley, I became frustrated with the roadblocks put in place when I tried to publish certain pages for people who do not have enough published resources available to mark their notability. I was looking at at primary resources in collections we held </a:t>
            </a:r>
            <a:r>
              <a:rPr lang="en"/>
              <a:t>proving</a:t>
            </a:r>
            <a:r>
              <a:rPr lang="en"/>
              <a:t> their notability, but because no one had ever published a reputable secondary resource referencing them, they could not exist on Wikipedia. </a:t>
            </a:r>
          </a:p>
          <a:p>
            <a:pPr lvl="0">
              <a:spcBef>
                <a:spcPts val="0"/>
              </a:spcBef>
              <a:buNone/>
            </a:pPr>
            <a:r>
              <a:t/>
            </a:r>
            <a:endParaRPr/>
          </a:p>
          <a:p>
            <a:pPr lvl="0">
              <a:spcBef>
                <a:spcPts val="0"/>
              </a:spcBef>
              <a:buNone/>
            </a:pPr>
            <a:r>
              <a:rPr lang="en"/>
              <a:t>Earlier</a:t>
            </a:r>
            <a:r>
              <a:rPr lang="en"/>
              <a:t> this year after reading the article, “Out of the Vault: Developing a Wikipedia Edit-a-thon to Enhance Public Programming for </a:t>
            </a:r>
            <a:r>
              <a:rPr lang="en"/>
              <a:t>University</a:t>
            </a:r>
            <a:r>
              <a:rPr lang="en"/>
              <a:t> Archives Special Collections,” I found myself questioning </a:t>
            </a:r>
            <a:r>
              <a:rPr lang="en">
                <a:solidFill>
                  <a:schemeClr val="dk1"/>
                </a:solidFill>
              </a:rPr>
              <a:t>whether it would be possible to publish a new page on Wikipedia where there are more primary resources than secondary ones.</a:t>
            </a:r>
          </a:p>
          <a:p>
            <a:pPr lvl="0">
              <a:spcBef>
                <a:spcPts val="0"/>
              </a:spcBef>
              <a:buNone/>
            </a:pPr>
            <a:r>
              <a:t/>
            </a:r>
            <a:endParaRPr/>
          </a:p>
          <a:p>
            <a:pPr lvl="0">
              <a:spcBef>
                <a:spcPts val="0"/>
              </a:spcBef>
              <a:buNone/>
            </a:pPr>
            <a:r>
              <a:rPr lang="en"/>
              <a:t>In the article the authors discuss the University of Houston Libraries effort to develop a pilot program to add images and links to Wikipedia articles that connect to their digital collections website.</a:t>
            </a:r>
          </a:p>
          <a:p>
            <a:pPr lvl="0">
              <a:spcBef>
                <a:spcPts val="0"/>
              </a:spcBef>
              <a:buNone/>
            </a:pPr>
            <a:r>
              <a:t/>
            </a:r>
            <a:endParaRPr/>
          </a:p>
          <a:p>
            <a:pPr lvl="0">
              <a:spcBef>
                <a:spcPts val="0"/>
              </a:spcBef>
              <a:buNone/>
            </a:pPr>
            <a:r>
              <a:rPr lang="en">
                <a:solidFill>
                  <a:schemeClr val="dk1"/>
                </a:solidFill>
              </a:rPr>
              <a:t>This program helps to diversify the types of histories made available on Wikipedia, but it also helps point viewers of a Wikipedia page to repositories that house these histories thereby serving as an additional access point to a broader public who may not be aware that these materials exist. </a:t>
            </a:r>
          </a:p>
          <a:p>
            <a:pPr lvl="0">
              <a:spcBef>
                <a:spcPts val="0"/>
              </a:spcBef>
              <a:buNone/>
            </a:pPr>
            <a:r>
              <a:t/>
            </a:r>
            <a:endParaRPr>
              <a:solidFill>
                <a:schemeClr val="dk1"/>
              </a:solidFill>
            </a:endParaRPr>
          </a:p>
          <a:p>
            <a:pPr lvl="0">
              <a:spcBef>
                <a:spcPts val="0"/>
              </a:spcBef>
              <a:buClr>
                <a:schemeClr val="dk1"/>
              </a:buClr>
              <a:buSzPct val="1000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an effort to better understand the ability to publish primary resources on Wikipedia, I have started to test the ways in which they are accepted on pages that are already published.</a:t>
            </a:r>
          </a:p>
          <a:p>
            <a:pPr lvl="0">
              <a:spcBef>
                <a:spcPts val="0"/>
              </a:spcBef>
              <a:buNone/>
            </a:pPr>
            <a:r>
              <a:t/>
            </a:r>
            <a:endParaRPr/>
          </a:p>
          <a:p>
            <a:pPr lvl="0">
              <a:spcBef>
                <a:spcPts val="0"/>
              </a:spcBef>
              <a:buNone/>
            </a:pPr>
            <a:r>
              <a:rPr lang="en">
                <a:solidFill>
                  <a:schemeClr val="dk1"/>
                </a:solidFill>
              </a:rPr>
              <a:t>Knowing that cited sources must be published, the definition of which for Wikipedia is made available to the public in some form, I wanted to see if I could use </a:t>
            </a:r>
            <a:r>
              <a:rPr lang="en"/>
              <a:t>published finding aids and digitized images </a:t>
            </a:r>
            <a:r>
              <a:rPr lang="en"/>
              <a:t>available</a:t>
            </a:r>
            <a:r>
              <a:rPr lang="en"/>
              <a:t> online through Calisphere, a digital collections website for California repositories, and our Omeka instance to build on existing Wikipedia pages, and to </a:t>
            </a:r>
            <a:r>
              <a:rPr lang="en"/>
              <a:t>potentially</a:t>
            </a:r>
            <a:r>
              <a:rPr lang="en"/>
              <a:t> publish new pages comprised of these primary resources.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I started by testing whether I could include images as external links and as citations to the reference list of pages that already exist for collections the EDA holds.</a:t>
            </a:r>
          </a:p>
          <a:p>
            <a:pPr lvl="0">
              <a:spcBef>
                <a:spcPts val="0"/>
              </a:spcBef>
              <a:buNone/>
            </a:pPr>
            <a:r>
              <a:rPr lang="en">
                <a:solidFill>
                  <a:schemeClr val="dk1"/>
                </a:solidFill>
              </a:rPr>
              <a:t>We’ve already used Wikipedia as a way to link users to our finding aids, but had not tried adding images.</a:t>
            </a:r>
          </a:p>
          <a:p>
            <a:pPr lvl="0">
              <a:spcBef>
                <a:spcPts val="0"/>
              </a:spcBef>
              <a:buNone/>
            </a:pPr>
            <a:r>
              <a:t/>
            </a:r>
            <a:endParaRPr>
              <a:solidFill>
                <a:schemeClr val="dk1"/>
              </a:solidFill>
            </a:endParaRPr>
          </a:p>
          <a:p>
            <a:pPr lvl="0">
              <a:spcBef>
                <a:spcPts val="0"/>
              </a:spcBef>
              <a:buNone/>
            </a:pPr>
            <a:r>
              <a:rPr lang="en">
                <a:solidFill>
                  <a:schemeClr val="dk1"/>
                </a:solidFill>
              </a:rPr>
              <a:t>My main question to test was whether the primary resource could count as proof. For me, this has meant testing whether a blueprint or drawing with an designer’s title block would be accepted as a reputable resource to support their notability in Wikipedia’s eyes.</a:t>
            </a:r>
          </a:p>
          <a:p>
            <a:pPr lvl="0">
              <a:spcBef>
                <a:spcPts val="0"/>
              </a:spcBef>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Here you can see an example of how I added an image as an external link to a page that already exists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en.wikipedia.org/wiki/Wikipedia:No_original_resear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s://en.wikipedia.org/wiki/Wikipedia:Identifying_and_using_primary_sour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sz="6000"/>
              <a:t>Proof of Existence</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solidFill>
                  <a:srgbClr val="000000"/>
                </a:solidFill>
              </a:rPr>
              <a:t>Methods for Adding Archival Resources to Wikipedia</a:t>
            </a:r>
          </a:p>
        </p:txBody>
      </p:sp>
      <p:sp>
        <p:nvSpPr>
          <p:cNvPr id="56" name="Shape 56"/>
          <p:cNvSpPr txBox="1"/>
          <p:nvPr/>
        </p:nvSpPr>
        <p:spPr>
          <a:xfrm>
            <a:off x="386800" y="4040725"/>
            <a:ext cx="3954600" cy="921600"/>
          </a:xfrm>
          <a:prstGeom prst="rect">
            <a:avLst/>
          </a:prstGeom>
          <a:noFill/>
          <a:ln>
            <a:noFill/>
          </a:ln>
        </p:spPr>
        <p:txBody>
          <a:bodyPr anchorCtr="0" anchor="t" bIns="91425" lIns="91425" rIns="91425" tIns="91425">
            <a:noAutofit/>
          </a:bodyPr>
          <a:lstStyle/>
          <a:p>
            <a:pPr lvl="0">
              <a:spcBef>
                <a:spcPts val="0"/>
              </a:spcBef>
              <a:buNone/>
            </a:pPr>
            <a:r>
              <a:rPr lang="en" sz="1800"/>
              <a:t>Emily Vigor, Collections Archivist</a:t>
            </a:r>
          </a:p>
          <a:p>
            <a:pPr lvl="0">
              <a:spcBef>
                <a:spcPts val="0"/>
              </a:spcBef>
              <a:buNone/>
            </a:pPr>
            <a:r>
              <a:rPr lang="en" sz="1800"/>
              <a:t>Environmental Design Archives</a:t>
            </a:r>
          </a:p>
          <a:p>
            <a:pPr lvl="0">
              <a:spcBef>
                <a:spcPts val="0"/>
              </a:spcBef>
              <a:buNone/>
            </a:pPr>
            <a:r>
              <a:rPr lang="en" sz="1800"/>
              <a:t>UC Berkeley</a:t>
            </a:r>
          </a:p>
        </p:txBody>
      </p:sp>
      <p:sp>
        <p:nvSpPr>
          <p:cNvPr id="57" name="Shape 57"/>
          <p:cNvSpPr txBox="1"/>
          <p:nvPr/>
        </p:nvSpPr>
        <p:spPr>
          <a:xfrm>
            <a:off x="6452000" y="4094125"/>
            <a:ext cx="2444100" cy="814800"/>
          </a:xfrm>
          <a:prstGeom prst="rect">
            <a:avLst/>
          </a:prstGeom>
          <a:noFill/>
          <a:ln>
            <a:noFill/>
          </a:ln>
        </p:spPr>
        <p:txBody>
          <a:bodyPr anchorCtr="0" anchor="t" bIns="91425" lIns="91425" rIns="91425" tIns="91425">
            <a:noAutofit/>
          </a:bodyPr>
          <a:lstStyle/>
          <a:p>
            <a:pPr lvl="0">
              <a:spcBef>
                <a:spcPts val="0"/>
              </a:spcBef>
              <a:buNone/>
            </a:pPr>
            <a:r>
              <a:rPr lang="en" sz="1800"/>
              <a:t>SAA Research Forum</a:t>
            </a:r>
          </a:p>
          <a:p>
            <a:pPr lvl="0">
              <a:spcBef>
                <a:spcPts val="0"/>
              </a:spcBef>
              <a:buNone/>
            </a:pPr>
            <a:r>
              <a:rPr lang="en" sz="1800"/>
              <a:t>2017</a:t>
            </a:r>
          </a:p>
        </p:txBody>
      </p:sp>
      <p:pic>
        <p:nvPicPr>
          <p:cNvPr descr="photo-5.jpg" id="58" name="Shape 58"/>
          <p:cNvPicPr preferRelativeResize="0"/>
          <p:nvPr/>
        </p:nvPicPr>
        <p:blipFill rotWithShape="1">
          <a:blip r:embed="rId3">
            <a:alphaModFix amt="26000"/>
          </a:blip>
          <a:srcRect b="48080" l="0" r="0" t="-71142"/>
          <a:stretch/>
        </p:blipFill>
        <p:spPr>
          <a:xfrm>
            <a:off x="-2" y="-7048487"/>
            <a:ext cx="9144002" cy="121919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Added Citation</a:t>
            </a:r>
          </a:p>
        </p:txBody>
      </p:sp>
      <p:pic>
        <p:nvPicPr>
          <p:cNvPr id="119" name="Shape 119"/>
          <p:cNvPicPr preferRelativeResize="0"/>
          <p:nvPr/>
        </p:nvPicPr>
        <p:blipFill>
          <a:blip r:embed="rId3">
            <a:alphaModFix/>
          </a:blip>
          <a:stretch>
            <a:fillRect/>
          </a:stretch>
        </p:blipFill>
        <p:spPr>
          <a:xfrm>
            <a:off x="2890550" y="184825"/>
            <a:ext cx="6125700" cy="1914275"/>
          </a:xfrm>
          <a:prstGeom prst="rect">
            <a:avLst/>
          </a:prstGeom>
          <a:noFill/>
          <a:ln>
            <a:noFill/>
          </a:ln>
        </p:spPr>
      </p:pic>
      <p:pic>
        <p:nvPicPr>
          <p:cNvPr id="120" name="Shape 120"/>
          <p:cNvPicPr preferRelativeResize="0"/>
          <p:nvPr/>
        </p:nvPicPr>
        <p:blipFill>
          <a:blip r:embed="rId4">
            <a:alphaModFix/>
          </a:blip>
          <a:stretch>
            <a:fillRect/>
          </a:stretch>
        </p:blipFill>
        <p:spPr>
          <a:xfrm>
            <a:off x="120996" y="2254974"/>
            <a:ext cx="6704475" cy="2722125"/>
          </a:xfrm>
          <a:prstGeom prst="rect">
            <a:avLst/>
          </a:prstGeom>
          <a:noFill/>
          <a:ln>
            <a:noFill/>
          </a:ln>
        </p:spPr>
      </p:pic>
      <p:sp>
        <p:nvSpPr>
          <p:cNvPr id="121" name="Shape 121"/>
          <p:cNvSpPr/>
          <p:nvPr/>
        </p:nvSpPr>
        <p:spPr>
          <a:xfrm>
            <a:off x="6876775" y="2476100"/>
            <a:ext cx="1001700" cy="1542000"/>
          </a:xfrm>
          <a:prstGeom prst="leftUpArrow">
            <a:avLst/>
          </a:prstGeom>
          <a:solidFill>
            <a:srgbClr val="00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a:off x="5327550" y="610250"/>
            <a:ext cx="145200" cy="106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14-022-003_crop.jpg" id="127" name="Shape 127"/>
          <p:cNvPicPr preferRelativeResize="0"/>
          <p:nvPr/>
        </p:nvPicPr>
        <p:blipFill rotWithShape="1">
          <a:blip r:embed="rId3">
            <a:alphaModFix/>
          </a:blip>
          <a:srcRect b="35561" l="0" r="0" t="18811"/>
          <a:stretch/>
        </p:blipFill>
        <p:spPr>
          <a:xfrm>
            <a:off x="0" y="0"/>
            <a:ext cx="9144000" cy="5143499"/>
          </a:xfrm>
          <a:prstGeom prst="rect">
            <a:avLst/>
          </a:prstGeom>
          <a:noFill/>
          <a:ln>
            <a:noFill/>
          </a:ln>
        </p:spPr>
      </p:pic>
      <p:sp>
        <p:nvSpPr>
          <p:cNvPr id="128" name="Shape 128"/>
          <p:cNvSpPr txBox="1"/>
          <p:nvPr/>
        </p:nvSpPr>
        <p:spPr>
          <a:xfrm>
            <a:off x="287425" y="196675"/>
            <a:ext cx="2238900" cy="771600"/>
          </a:xfrm>
          <a:prstGeom prst="rect">
            <a:avLst/>
          </a:prstGeom>
          <a:noFill/>
          <a:ln>
            <a:noFill/>
          </a:ln>
        </p:spPr>
        <p:txBody>
          <a:bodyPr anchorCtr="0" anchor="t" bIns="91425" lIns="91425" rIns="91425" tIns="91425">
            <a:noAutofit/>
          </a:bodyPr>
          <a:lstStyle/>
          <a:p>
            <a:pPr lvl="0">
              <a:spcBef>
                <a:spcPts val="0"/>
              </a:spcBef>
              <a:buNone/>
            </a:pPr>
            <a:r>
              <a:rPr lang="en" sz="3600"/>
              <a:t>Results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Next Steps</a:t>
            </a:r>
          </a:p>
        </p:txBody>
      </p:sp>
      <p:pic>
        <p:nvPicPr>
          <p:cNvPr id="134" name="Shape 134"/>
          <p:cNvPicPr preferRelativeResize="0"/>
          <p:nvPr/>
        </p:nvPicPr>
        <p:blipFill rotWithShape="1">
          <a:blip r:embed="rId3">
            <a:alphaModFix/>
          </a:blip>
          <a:srcRect b="0" l="32885" r="0" t="0"/>
          <a:stretch/>
        </p:blipFill>
        <p:spPr>
          <a:xfrm>
            <a:off x="4707550" y="1244175"/>
            <a:ext cx="2437575" cy="3631899"/>
          </a:xfrm>
          <a:prstGeom prst="rect">
            <a:avLst/>
          </a:prstGeom>
          <a:noFill/>
          <a:ln>
            <a:noFill/>
          </a:ln>
        </p:spPr>
      </p:pic>
      <p:pic>
        <p:nvPicPr>
          <p:cNvPr id="135" name="Shape 135"/>
          <p:cNvPicPr preferRelativeResize="0"/>
          <p:nvPr/>
        </p:nvPicPr>
        <p:blipFill>
          <a:blip r:embed="rId4">
            <a:alphaModFix/>
          </a:blip>
          <a:stretch>
            <a:fillRect/>
          </a:stretch>
        </p:blipFill>
        <p:spPr>
          <a:xfrm>
            <a:off x="1154775" y="1235475"/>
            <a:ext cx="3649300" cy="364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Thank You</a:t>
            </a:r>
          </a:p>
        </p:txBody>
      </p:sp>
      <p:sp>
        <p:nvSpPr>
          <p:cNvPr id="141" name="Shape 141"/>
          <p:cNvSpPr txBox="1"/>
          <p:nvPr/>
        </p:nvSpPr>
        <p:spPr>
          <a:xfrm>
            <a:off x="311700" y="3728000"/>
            <a:ext cx="2996700" cy="1374300"/>
          </a:xfrm>
          <a:prstGeom prst="rect">
            <a:avLst/>
          </a:prstGeom>
          <a:noFill/>
          <a:ln>
            <a:noFill/>
          </a:ln>
        </p:spPr>
        <p:txBody>
          <a:bodyPr anchorCtr="0" anchor="ctr" bIns="91425" lIns="91425" rIns="91425" tIns="91425">
            <a:noAutofit/>
          </a:bodyPr>
          <a:lstStyle/>
          <a:p>
            <a:pPr lvl="0">
              <a:spcBef>
                <a:spcPts val="0"/>
              </a:spcBef>
              <a:buNone/>
            </a:pPr>
            <a:r>
              <a:rPr lang="en">
                <a:solidFill>
                  <a:schemeClr val="dk1"/>
                </a:solidFill>
              </a:rPr>
              <a:t>Emily Vigor</a:t>
            </a:r>
          </a:p>
          <a:p>
            <a:pPr lvl="0">
              <a:spcBef>
                <a:spcPts val="0"/>
              </a:spcBef>
              <a:buNone/>
            </a:pPr>
            <a:r>
              <a:rPr lang="en">
                <a:solidFill>
                  <a:schemeClr val="dk1"/>
                </a:solidFill>
              </a:rPr>
              <a:t>Collections Archivist</a:t>
            </a:r>
          </a:p>
          <a:p>
            <a:pPr lvl="0">
              <a:spcBef>
                <a:spcPts val="0"/>
              </a:spcBef>
              <a:buNone/>
            </a:pPr>
            <a:r>
              <a:rPr lang="en">
                <a:solidFill>
                  <a:schemeClr val="dk1"/>
                </a:solidFill>
              </a:rPr>
              <a:t>EDA</a:t>
            </a:r>
          </a:p>
          <a:p>
            <a:pPr lvl="0">
              <a:spcBef>
                <a:spcPts val="0"/>
              </a:spcBef>
              <a:buNone/>
            </a:pPr>
            <a:r>
              <a:rPr lang="en">
                <a:solidFill>
                  <a:schemeClr val="dk1"/>
                </a:solidFill>
              </a:rPr>
              <a:t>UC Berkeley</a:t>
            </a:r>
          </a:p>
          <a:p>
            <a:pPr lvl="0" rtl="0">
              <a:spcBef>
                <a:spcPts val="0"/>
              </a:spcBef>
              <a:buNone/>
            </a:pPr>
            <a:r>
              <a:rPr lang="en">
                <a:solidFill>
                  <a:schemeClr val="dk1"/>
                </a:solidFill>
              </a:rPr>
              <a:t>evigor@berkeley.edu</a:t>
            </a:r>
          </a:p>
        </p:txBody>
      </p:sp>
      <p:pic>
        <p:nvPicPr>
          <p:cNvPr id="142" name="Shape 142"/>
          <p:cNvPicPr preferRelativeResize="0"/>
          <p:nvPr/>
        </p:nvPicPr>
        <p:blipFill>
          <a:blip r:embed="rId3">
            <a:alphaModFix/>
          </a:blip>
          <a:stretch>
            <a:fillRect/>
          </a:stretch>
        </p:blipFill>
        <p:spPr>
          <a:xfrm>
            <a:off x="2435599" y="471774"/>
            <a:ext cx="6556000" cy="4199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pic>
        <p:nvPicPr>
          <p:cNvPr descr="Screen Shot 2017-07-09 at 11.23.49 AM.png" id="63" name="Shape 63"/>
          <p:cNvPicPr preferRelativeResize="0"/>
          <p:nvPr/>
        </p:nvPicPr>
        <p:blipFill rotWithShape="1">
          <a:blip r:embed="rId3">
            <a:alphaModFix/>
          </a:blip>
          <a:srcRect b="31921" l="16788" r="25930" t="13689"/>
          <a:stretch/>
        </p:blipFill>
        <p:spPr>
          <a:xfrm>
            <a:off x="0" y="528099"/>
            <a:ext cx="8809624" cy="4087300"/>
          </a:xfrm>
          <a:prstGeom prst="rect">
            <a:avLst/>
          </a:prstGeom>
          <a:noFill/>
          <a:ln>
            <a:noFill/>
          </a:ln>
        </p:spPr>
      </p:pic>
      <p:sp>
        <p:nvSpPr>
          <p:cNvPr id="64" name="Shape 64"/>
          <p:cNvSpPr txBox="1"/>
          <p:nvPr/>
        </p:nvSpPr>
        <p:spPr>
          <a:xfrm>
            <a:off x="1515850" y="2718750"/>
            <a:ext cx="6386100" cy="459600"/>
          </a:xfrm>
          <a:prstGeom prst="rect">
            <a:avLst/>
          </a:prstGeom>
          <a:noFill/>
          <a:ln>
            <a:noFill/>
          </a:ln>
        </p:spPr>
        <p:txBody>
          <a:bodyPr anchorCtr="0" anchor="t" bIns="91425" lIns="91425" rIns="91425" tIns="91425">
            <a:noAutofit/>
          </a:bodyPr>
          <a:lstStyle/>
          <a:p>
            <a:pPr indent="-69850" lvl="0" marL="0" marR="0" rtl="0" algn="l">
              <a:lnSpc>
                <a:spcPct val="100000"/>
              </a:lnSpc>
              <a:spcBef>
                <a:spcPts val="0"/>
              </a:spcBef>
              <a:spcAft>
                <a:spcPts val="0"/>
              </a:spcAft>
              <a:buClr>
                <a:srgbClr val="000000"/>
              </a:buClr>
              <a:buFont typeface="Arial"/>
              <a:buNone/>
            </a:pPr>
            <a:r>
              <a:rPr lang="en"/>
              <a:t>“If it’s not googleable, it doesn’t exist.” - Mia Ridge</a:t>
            </a:r>
          </a:p>
          <a:p>
            <a:pPr indent="0" lvl="0" marL="0" marR="0" rtl="0" algn="l">
              <a:lnSpc>
                <a:spcPct val="100000"/>
              </a:lnSpc>
              <a:spcBef>
                <a:spcPts val="0"/>
              </a:spcBef>
              <a:spcAft>
                <a:spcPts val="0"/>
              </a:spcAft>
              <a:buNone/>
            </a:pPr>
            <a:r>
              <a:t/>
            </a:r>
            <a:endParaRPr/>
          </a:p>
        </p:txBody>
      </p:sp>
      <p:sp>
        <p:nvSpPr>
          <p:cNvPr id="65" name="Shape 65"/>
          <p:cNvSpPr/>
          <p:nvPr/>
        </p:nvSpPr>
        <p:spPr>
          <a:xfrm>
            <a:off x="1437625" y="2855675"/>
            <a:ext cx="146700" cy="273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descr="Screen Shot 2017-07-09 at 11.59.16 AM.png" id="70" name="Shape 70"/>
          <p:cNvPicPr preferRelativeResize="0"/>
          <p:nvPr/>
        </p:nvPicPr>
        <p:blipFill>
          <a:blip r:embed="rId3">
            <a:alphaModFix/>
          </a:blip>
          <a:stretch>
            <a:fillRect/>
          </a:stretch>
        </p:blipFill>
        <p:spPr>
          <a:xfrm>
            <a:off x="554287" y="0"/>
            <a:ext cx="803543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descr="calltoedit2016-1600wide.jpg" id="75" name="Shape 75"/>
          <p:cNvPicPr preferRelativeResize="0"/>
          <p:nvPr/>
        </p:nvPicPr>
        <p:blipFill>
          <a:blip r:embed="rId3">
            <a:alphaModFix/>
          </a:blip>
          <a:stretch>
            <a:fillRect/>
          </a:stretch>
        </p:blipFill>
        <p:spPr>
          <a:xfrm>
            <a:off x="701095" y="0"/>
            <a:ext cx="7308704" cy="5143500"/>
          </a:xfrm>
          <a:prstGeom prst="rect">
            <a:avLst/>
          </a:prstGeom>
          <a:noFill/>
          <a:ln>
            <a:noFill/>
          </a:ln>
        </p:spPr>
      </p:pic>
      <p:sp>
        <p:nvSpPr>
          <p:cNvPr id="76" name="Shape 76"/>
          <p:cNvSpPr txBox="1"/>
          <p:nvPr/>
        </p:nvSpPr>
        <p:spPr>
          <a:xfrm>
            <a:off x="5935700" y="4712525"/>
            <a:ext cx="1928700" cy="3162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From www.moma.org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descr="Screen Shot 2017-07-09 at 1.25.09 PM.png" id="81" name="Shape 81"/>
          <p:cNvPicPr preferRelativeResize="0"/>
          <p:nvPr/>
        </p:nvPicPr>
        <p:blipFill>
          <a:blip r:embed="rId3">
            <a:alphaModFix/>
          </a:blip>
          <a:stretch>
            <a:fillRect/>
          </a:stretch>
        </p:blipFill>
        <p:spPr>
          <a:xfrm>
            <a:off x="83124" y="479374"/>
            <a:ext cx="8877350" cy="2653324"/>
          </a:xfrm>
          <a:prstGeom prst="rect">
            <a:avLst/>
          </a:prstGeom>
          <a:noFill/>
          <a:ln>
            <a:noFill/>
          </a:ln>
        </p:spPr>
      </p:pic>
      <p:sp>
        <p:nvSpPr>
          <p:cNvPr id="82" name="Shape 82"/>
          <p:cNvSpPr txBox="1"/>
          <p:nvPr/>
        </p:nvSpPr>
        <p:spPr>
          <a:xfrm>
            <a:off x="83125" y="3265525"/>
            <a:ext cx="7163400" cy="515400"/>
          </a:xfrm>
          <a:prstGeom prst="rect">
            <a:avLst/>
          </a:prstGeom>
          <a:noFill/>
          <a:ln>
            <a:noFill/>
          </a:ln>
        </p:spPr>
        <p:txBody>
          <a:bodyPr anchorCtr="0" anchor="t" bIns="91425" lIns="91425" rIns="91425" tIns="91425">
            <a:noAutofit/>
          </a:bodyPr>
          <a:lstStyle/>
          <a:p>
            <a:pPr lvl="0">
              <a:spcBef>
                <a:spcPts val="0"/>
              </a:spcBef>
              <a:buNone/>
            </a:pPr>
            <a:r>
              <a:rPr lang="en" sz="1800" u="sng">
                <a:solidFill>
                  <a:schemeClr val="hlink"/>
                </a:solidFill>
                <a:hlinkClick r:id="rId4"/>
              </a:rPr>
              <a:t>https://en.wikipedia.org/wiki/Wikipedia:No_original_research</a:t>
            </a:r>
            <a:r>
              <a:rPr lang="en" sz="1800"/>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descr="Screen Shot 2017-07-09 at 1.38.16 PM.png" id="87" name="Shape 87"/>
          <p:cNvPicPr preferRelativeResize="0"/>
          <p:nvPr/>
        </p:nvPicPr>
        <p:blipFill>
          <a:blip r:embed="rId3">
            <a:alphaModFix/>
          </a:blip>
          <a:stretch>
            <a:fillRect/>
          </a:stretch>
        </p:blipFill>
        <p:spPr>
          <a:xfrm>
            <a:off x="152400" y="152400"/>
            <a:ext cx="8991599" cy="1899627"/>
          </a:xfrm>
          <a:prstGeom prst="rect">
            <a:avLst/>
          </a:prstGeom>
          <a:noFill/>
          <a:ln>
            <a:noFill/>
          </a:ln>
        </p:spPr>
      </p:pic>
      <p:pic>
        <p:nvPicPr>
          <p:cNvPr descr="Screen Shot 2017-07-09 at 1.38.30 PM.png" id="88" name="Shape 88"/>
          <p:cNvPicPr preferRelativeResize="0"/>
          <p:nvPr/>
        </p:nvPicPr>
        <p:blipFill>
          <a:blip r:embed="rId4">
            <a:alphaModFix/>
          </a:blip>
          <a:stretch>
            <a:fillRect/>
          </a:stretch>
        </p:blipFill>
        <p:spPr>
          <a:xfrm>
            <a:off x="176224" y="2250650"/>
            <a:ext cx="8991599" cy="2208094"/>
          </a:xfrm>
          <a:prstGeom prst="rect">
            <a:avLst/>
          </a:prstGeom>
          <a:noFill/>
          <a:ln>
            <a:noFill/>
          </a:ln>
        </p:spPr>
      </p:pic>
      <p:sp>
        <p:nvSpPr>
          <p:cNvPr id="89" name="Shape 89"/>
          <p:cNvSpPr txBox="1"/>
          <p:nvPr/>
        </p:nvSpPr>
        <p:spPr>
          <a:xfrm>
            <a:off x="176225" y="4733100"/>
            <a:ext cx="8251800" cy="353100"/>
          </a:xfrm>
          <a:prstGeom prst="rect">
            <a:avLst/>
          </a:prstGeom>
          <a:noFill/>
          <a:ln>
            <a:noFill/>
          </a:ln>
        </p:spPr>
        <p:txBody>
          <a:bodyPr anchorCtr="0" anchor="t" bIns="91425" lIns="91425" rIns="91425" tIns="91425">
            <a:noAutofit/>
          </a:bodyPr>
          <a:lstStyle/>
          <a:p>
            <a:pPr lvl="0">
              <a:spcBef>
                <a:spcPts val="0"/>
              </a:spcBef>
              <a:buNone/>
            </a:pPr>
            <a:r>
              <a:rPr lang="en" sz="1800" u="sng">
                <a:solidFill>
                  <a:schemeClr val="hlink"/>
                </a:solidFill>
                <a:hlinkClick r:id="rId5"/>
              </a:rPr>
              <a:t>https://en.wikipedia.org/wiki/Wikipedia:Identifying_and_using_primary_sources</a:t>
            </a:r>
            <a:r>
              <a:rPr lang="en" sz="1800"/>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95" name="Shape 9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96" name="Shape 96"/>
          <p:cNvPicPr preferRelativeResize="0"/>
          <p:nvPr/>
        </p:nvPicPr>
        <p:blipFill rotWithShape="1">
          <a:blip r:embed="rId3">
            <a:alphaModFix/>
          </a:blip>
          <a:srcRect b="5712" l="0" r="0" t="9913"/>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descr="Screen Shot 2017-07-12 at 8.40.30 PM.png" id="101" name="Shape 101"/>
          <p:cNvPicPr preferRelativeResize="0"/>
          <p:nvPr/>
        </p:nvPicPr>
        <p:blipFill>
          <a:blip r:embed="rId3">
            <a:alphaModFix/>
          </a:blip>
          <a:stretch>
            <a:fillRect/>
          </a:stretch>
        </p:blipFill>
        <p:spPr>
          <a:xfrm>
            <a:off x="1009675" y="2976275"/>
            <a:ext cx="8029575" cy="2095500"/>
          </a:xfrm>
          <a:prstGeom prst="rect">
            <a:avLst/>
          </a:prstGeom>
          <a:noFill/>
          <a:ln>
            <a:noFill/>
          </a:ln>
        </p:spPr>
      </p:pic>
      <p:pic>
        <p:nvPicPr>
          <p:cNvPr descr="Screen Shot 2017-07-12 at 8.40.16 PM.png" id="102" name="Shape 102"/>
          <p:cNvPicPr preferRelativeResize="0"/>
          <p:nvPr/>
        </p:nvPicPr>
        <p:blipFill>
          <a:blip r:embed="rId4">
            <a:alphaModFix/>
          </a:blip>
          <a:stretch>
            <a:fillRect/>
          </a:stretch>
        </p:blipFill>
        <p:spPr>
          <a:xfrm>
            <a:off x="6315100" y="1938050"/>
            <a:ext cx="2724150" cy="1038225"/>
          </a:xfrm>
          <a:prstGeom prst="rect">
            <a:avLst/>
          </a:prstGeom>
          <a:noFill/>
          <a:ln>
            <a:noFill/>
          </a:ln>
        </p:spPr>
      </p:pic>
      <p:pic>
        <p:nvPicPr>
          <p:cNvPr descr="Screen Shot 2017-07-12 at 8.41.52 PM.png" id="103" name="Shape 103"/>
          <p:cNvPicPr preferRelativeResize="0"/>
          <p:nvPr/>
        </p:nvPicPr>
        <p:blipFill>
          <a:blip r:embed="rId5">
            <a:alphaModFix/>
          </a:blip>
          <a:stretch>
            <a:fillRect/>
          </a:stretch>
        </p:blipFill>
        <p:spPr>
          <a:xfrm>
            <a:off x="175900" y="190200"/>
            <a:ext cx="1552575" cy="1619250"/>
          </a:xfrm>
          <a:prstGeom prst="rect">
            <a:avLst/>
          </a:prstGeom>
          <a:noFill/>
          <a:ln>
            <a:noFill/>
          </a:ln>
        </p:spPr>
      </p:pic>
      <p:pic>
        <p:nvPicPr>
          <p:cNvPr descr="Screen Shot 2017-07-12 at 8.42.21 PM.png" id="104" name="Shape 104"/>
          <p:cNvPicPr preferRelativeResize="0"/>
          <p:nvPr/>
        </p:nvPicPr>
        <p:blipFill>
          <a:blip r:embed="rId6">
            <a:alphaModFix/>
          </a:blip>
          <a:stretch>
            <a:fillRect/>
          </a:stretch>
        </p:blipFill>
        <p:spPr>
          <a:xfrm>
            <a:off x="1728475" y="190200"/>
            <a:ext cx="1950719" cy="2590800"/>
          </a:xfrm>
          <a:prstGeom prst="rect">
            <a:avLst/>
          </a:prstGeom>
          <a:noFill/>
          <a:ln>
            <a:noFill/>
          </a:ln>
        </p:spPr>
      </p:pic>
      <p:sp>
        <p:nvSpPr>
          <p:cNvPr id="105" name="Shape 105"/>
          <p:cNvSpPr/>
          <p:nvPr/>
        </p:nvSpPr>
        <p:spPr>
          <a:xfrm rot="-5400000">
            <a:off x="4199150" y="890775"/>
            <a:ext cx="1694400" cy="1989000"/>
          </a:xfrm>
          <a:prstGeom prst="leftUpArrow">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Added External Link</a:t>
            </a:r>
          </a:p>
        </p:txBody>
      </p:sp>
      <p:pic>
        <p:nvPicPr>
          <p:cNvPr id="111" name="Shape 111"/>
          <p:cNvPicPr preferRelativeResize="0"/>
          <p:nvPr/>
        </p:nvPicPr>
        <p:blipFill>
          <a:blip r:embed="rId3">
            <a:alphaModFix/>
          </a:blip>
          <a:stretch>
            <a:fillRect/>
          </a:stretch>
        </p:blipFill>
        <p:spPr>
          <a:xfrm>
            <a:off x="1847012" y="949100"/>
            <a:ext cx="7077075" cy="1066800"/>
          </a:xfrm>
          <a:prstGeom prst="rect">
            <a:avLst/>
          </a:prstGeom>
          <a:noFill/>
          <a:ln>
            <a:noFill/>
          </a:ln>
        </p:spPr>
      </p:pic>
      <p:pic>
        <p:nvPicPr>
          <p:cNvPr id="112" name="Shape 112"/>
          <p:cNvPicPr preferRelativeResize="0"/>
          <p:nvPr/>
        </p:nvPicPr>
        <p:blipFill>
          <a:blip r:embed="rId4">
            <a:alphaModFix/>
          </a:blip>
          <a:stretch>
            <a:fillRect/>
          </a:stretch>
        </p:blipFill>
        <p:spPr>
          <a:xfrm>
            <a:off x="152400" y="2168299"/>
            <a:ext cx="5421237" cy="2822800"/>
          </a:xfrm>
          <a:prstGeom prst="rect">
            <a:avLst/>
          </a:prstGeom>
          <a:noFill/>
          <a:ln>
            <a:noFill/>
          </a:ln>
        </p:spPr>
      </p:pic>
      <p:sp>
        <p:nvSpPr>
          <p:cNvPr id="113" name="Shape 113"/>
          <p:cNvSpPr/>
          <p:nvPr/>
        </p:nvSpPr>
        <p:spPr>
          <a:xfrm>
            <a:off x="6241400" y="2491225"/>
            <a:ext cx="1001700" cy="1542000"/>
          </a:xfrm>
          <a:prstGeom prst="leftUpArrow">
            <a:avLst/>
          </a:prstGeom>
          <a:solidFill>
            <a:srgbClr val="00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